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57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AA6-D2C2-A044-AF3E-470036C5BE7F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3484-5203-D647-8A69-E1CD256AB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228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AA6-D2C2-A044-AF3E-470036C5BE7F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3484-5203-D647-8A69-E1CD256AB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02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AA6-D2C2-A044-AF3E-470036C5BE7F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3484-5203-D647-8A69-E1CD256AB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900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AA6-D2C2-A044-AF3E-470036C5BE7F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3484-5203-D647-8A69-E1CD256AB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806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AA6-D2C2-A044-AF3E-470036C5BE7F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3484-5203-D647-8A69-E1CD256AB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96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AA6-D2C2-A044-AF3E-470036C5BE7F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3484-5203-D647-8A69-E1CD256AB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885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AA6-D2C2-A044-AF3E-470036C5BE7F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3484-5203-D647-8A69-E1CD256AB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838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AA6-D2C2-A044-AF3E-470036C5BE7F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3484-5203-D647-8A69-E1CD256AB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175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AA6-D2C2-A044-AF3E-470036C5BE7F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3484-5203-D647-8A69-E1CD256AB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869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AA6-D2C2-A044-AF3E-470036C5BE7F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3484-5203-D647-8A69-E1CD256AB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696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AA6-D2C2-A044-AF3E-470036C5BE7F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3484-5203-D647-8A69-E1CD256AB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922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96AA6-D2C2-A044-AF3E-470036C5BE7F}" type="datetimeFigureOut">
              <a:rPr lang="en-US" smtClean="0"/>
              <a:pPr/>
              <a:t>10-Oct-18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63484-5203-D647-8A69-E1CD256AB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783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DRONES\FINAL\VIDEO-2018-10-03-21-20-23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DRONES\FINAL\DSCF5162.A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dinacia.gub.uy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acia.gub.uy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dinacia.gub.u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056" y="274638"/>
            <a:ext cx="5972059" cy="469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TRABAJOS AÉREOS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4" name="Picture 3" descr="Drone Cámar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899" y="2654525"/>
            <a:ext cx="6975168" cy="39191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4918" y="777145"/>
            <a:ext cx="80918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dirty="0" smtClean="0"/>
              <a:t>Decreto 158/978</a:t>
            </a:r>
          </a:p>
          <a:p>
            <a:pPr algn="just"/>
            <a:r>
              <a:rPr lang="es-ES_tradnl" u="sng" dirty="0" smtClean="0"/>
              <a:t>Artículo 19 Concepto</a:t>
            </a:r>
            <a:r>
              <a:rPr lang="es-ES_tradnl" dirty="0" smtClean="0"/>
              <a:t>. - Servicios de trabajo aéreo son</a:t>
            </a:r>
            <a:r>
              <a:rPr lang="es-ES_tradnl" dirty="0"/>
              <a:t> </a:t>
            </a:r>
            <a:r>
              <a:rPr lang="es-ES_tradnl" dirty="0" smtClean="0"/>
              <a:t>aquellos que no estando comprendidos en la categoría de transporte aéreo público, son efectuados con utilización de aeronaves y tienen el carácter de remunerados.</a:t>
            </a:r>
          </a:p>
          <a:p>
            <a:pPr algn="just"/>
            <a:endParaRPr lang="es-ES_tradnl" dirty="0"/>
          </a:p>
          <a:p>
            <a:pPr algn="just"/>
            <a:r>
              <a:rPr lang="en-US" dirty="0" smtClean="0"/>
              <a:t>La </a:t>
            </a:r>
            <a:r>
              <a:rPr lang="en-US" dirty="0" err="1" smtClean="0"/>
              <a:t>diversidad</a:t>
            </a:r>
            <a:r>
              <a:rPr lang="en-US" dirty="0" smtClean="0"/>
              <a:t> y </a:t>
            </a:r>
            <a:r>
              <a:rPr lang="en-US" dirty="0" err="1" smtClean="0"/>
              <a:t>variedad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limitada</a:t>
            </a:r>
            <a:r>
              <a:rPr lang="en-US" dirty="0" smtClean="0"/>
              <a:t> </a:t>
            </a:r>
            <a:r>
              <a:rPr lang="en-US" dirty="0" err="1" smtClean="0"/>
              <a:t>sólo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la </a:t>
            </a:r>
            <a:r>
              <a:rPr lang="en-US" dirty="0" err="1" smtClean="0"/>
              <a:t>imaginación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751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8011"/>
            <a:ext cx="8229600" cy="4525963"/>
          </a:xfrm>
        </p:spPr>
        <p:txBody>
          <a:bodyPr/>
          <a:lstStyle/>
          <a:p>
            <a:r>
              <a:rPr lang="en-US" sz="4800" b="1" dirty="0" smtClean="0"/>
              <a:t>REQUISITOS LEGALES </a:t>
            </a:r>
          </a:p>
          <a:p>
            <a:endParaRPr lang="en-US" b="1" dirty="0" smtClean="0"/>
          </a:p>
          <a:p>
            <a:pPr marL="514350" indent="-514350">
              <a:buAutoNum type="arabicParenR"/>
            </a:pPr>
            <a:r>
              <a:rPr lang="en-US" dirty="0" smtClean="0"/>
              <a:t>Registrar </a:t>
            </a:r>
            <a:r>
              <a:rPr lang="en-US" dirty="0" err="1" smtClean="0"/>
              <a:t>su</a:t>
            </a:r>
            <a:r>
              <a:rPr lang="en-US" dirty="0" smtClean="0"/>
              <a:t> D.A.O.D.</a:t>
            </a:r>
          </a:p>
          <a:p>
            <a:pPr marL="514350" indent="-514350">
              <a:buNone/>
            </a:pPr>
            <a:r>
              <a:rPr lang="en-US" dirty="0" smtClean="0"/>
              <a:t>2)  </a:t>
            </a:r>
            <a:r>
              <a:rPr lang="en-US" dirty="0" err="1" smtClean="0"/>
              <a:t>Obtener</a:t>
            </a:r>
            <a:r>
              <a:rPr lang="en-US" dirty="0" smtClean="0"/>
              <a:t> un </a:t>
            </a:r>
            <a:r>
              <a:rPr lang="en-US" dirty="0" err="1" smtClean="0"/>
              <a:t>Permiso</a:t>
            </a:r>
            <a:r>
              <a:rPr lang="en-US" dirty="0" smtClean="0"/>
              <a:t> de </a:t>
            </a:r>
            <a:r>
              <a:rPr lang="en-US" dirty="0" err="1" smtClean="0"/>
              <a:t>Operador</a:t>
            </a:r>
            <a:r>
              <a:rPr lang="en-US" dirty="0" smtClean="0"/>
              <a:t> D.A.O.D.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3)  </a:t>
            </a:r>
            <a:r>
              <a:rPr lang="en-US" dirty="0" err="1" smtClean="0"/>
              <a:t>Obtener</a:t>
            </a:r>
            <a:r>
              <a:rPr lang="en-US" dirty="0" smtClean="0"/>
              <a:t> un </a:t>
            </a:r>
            <a:r>
              <a:rPr lang="en-US" dirty="0" err="1" smtClean="0"/>
              <a:t>Permiso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r>
              <a:rPr lang="en-US" dirty="0" smtClean="0"/>
              <a:t> </a:t>
            </a:r>
            <a:r>
              <a:rPr lang="en-US" dirty="0" err="1" smtClean="0"/>
              <a:t>Aéreo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7018" y="2063522"/>
            <a:ext cx="1345388" cy="97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3656" y="3518610"/>
            <a:ext cx="1639207" cy="103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5229" y="5388430"/>
            <a:ext cx="1347114" cy="114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038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44286" y="429123"/>
            <a:ext cx="8371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dirty="0">
                <a:solidFill>
                  <a:srgbClr val="D80026"/>
                </a:solidFill>
                <a:latin typeface="Portada-Regular"/>
              </a:rPr>
              <a:t> </a:t>
            </a:r>
            <a:r>
              <a:rPr lang="es-UY" dirty="0" smtClean="0">
                <a:solidFill>
                  <a:srgbClr val="D80026"/>
                </a:solidFill>
                <a:latin typeface="Portada-Regular"/>
              </a:rPr>
              <a:t>Clarín -  Fallo judicial - </a:t>
            </a:r>
            <a:endParaRPr lang="es-UY" dirty="0">
              <a:solidFill>
                <a:srgbClr val="D80026"/>
              </a:solidFill>
              <a:latin typeface="Portada-Regular"/>
            </a:endParaRPr>
          </a:p>
          <a:p>
            <a:r>
              <a:rPr lang="es-UY" dirty="0">
                <a:latin typeface="Portada-Regular"/>
              </a:rPr>
              <a:t>Confirman procesamiento por lesiones causadas por un </a:t>
            </a:r>
            <a:r>
              <a:rPr lang="es-UY" dirty="0" err="1" smtClean="0">
                <a:latin typeface="Portada-Regular"/>
              </a:rPr>
              <a:t>drone</a:t>
            </a:r>
            <a:r>
              <a:rPr lang="es-UY" dirty="0" smtClean="0">
                <a:latin typeface="Portada-Regular"/>
              </a:rPr>
              <a:t> </a:t>
            </a:r>
            <a:r>
              <a:rPr lang="es-UY" dirty="0">
                <a:latin typeface="Portada-Regular"/>
              </a:rPr>
              <a:t>en Constitución</a:t>
            </a:r>
          </a:p>
          <a:p>
            <a:r>
              <a:rPr lang="es-UY" dirty="0">
                <a:latin typeface="Portada-Regular"/>
              </a:rPr>
              <a:t>Es porque infringió una regulación de la ANAC. El </a:t>
            </a:r>
            <a:r>
              <a:rPr lang="es-UY" dirty="0" smtClean="0">
                <a:latin typeface="Portada-Regular"/>
              </a:rPr>
              <a:t>artefacto </a:t>
            </a:r>
            <a:r>
              <a:rPr lang="es-UY" dirty="0">
                <a:latin typeface="Portada-Regular"/>
              </a:rPr>
              <a:t>golpeó a dos mujeres y a un nene.</a:t>
            </a:r>
            <a:endParaRPr lang="es-UY" b="0" i="0" dirty="0">
              <a:effectLst/>
              <a:latin typeface="Portada-Regular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285" y="1729423"/>
            <a:ext cx="7611837" cy="491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237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27085" y="337848"/>
            <a:ext cx="8494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UY" sz="2400" dirty="0"/>
              <a:t>Herida de gravedad por un </a:t>
            </a:r>
            <a:r>
              <a:rPr lang="es-UY" sz="2400" dirty="0" err="1" smtClean="0"/>
              <a:t>drone</a:t>
            </a:r>
            <a:r>
              <a:rPr lang="es-UY" sz="2400" dirty="0" smtClean="0"/>
              <a:t> </a:t>
            </a:r>
            <a:r>
              <a:rPr lang="es-UY" sz="2400" dirty="0"/>
              <a:t>en Guipúzcoa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128" y="861221"/>
            <a:ext cx="8266760" cy="558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86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0357" y="250763"/>
            <a:ext cx="88065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b="1" dirty="0">
                <a:solidFill>
                  <a:srgbClr val="000000"/>
                </a:solidFill>
                <a:latin typeface="Roboto"/>
              </a:rPr>
              <a:t>Incidente con un </a:t>
            </a:r>
            <a:r>
              <a:rPr lang="es-UY" b="1" dirty="0" err="1">
                <a:solidFill>
                  <a:srgbClr val="000000"/>
                </a:solidFill>
                <a:latin typeface="Roboto"/>
              </a:rPr>
              <a:t>drone</a:t>
            </a:r>
            <a:r>
              <a:rPr lang="es-UY" b="1" dirty="0">
                <a:solidFill>
                  <a:srgbClr val="000000"/>
                </a:solidFill>
                <a:latin typeface="Roboto"/>
              </a:rPr>
              <a:t> en Aeroparque</a:t>
            </a:r>
            <a:r>
              <a:rPr lang="es-UY" b="1" dirty="0" smtClean="0">
                <a:solidFill>
                  <a:srgbClr val="000000"/>
                </a:solidFill>
                <a:latin typeface="Roboto"/>
              </a:rPr>
              <a:t>:  </a:t>
            </a:r>
            <a:r>
              <a:rPr lang="es-UY" dirty="0">
                <a:latin typeface="Roboto"/>
              </a:rPr>
              <a:t>Un </a:t>
            </a:r>
            <a:r>
              <a:rPr lang="es-UY" dirty="0" err="1">
                <a:latin typeface="Roboto"/>
              </a:rPr>
              <a:t>drone</a:t>
            </a:r>
            <a:r>
              <a:rPr lang="es-UY" dirty="0">
                <a:latin typeface="Roboto"/>
              </a:rPr>
              <a:t> chocó contra un avión de </a:t>
            </a:r>
            <a:endParaRPr lang="es-UY" dirty="0" smtClean="0">
              <a:latin typeface="Roboto"/>
            </a:endParaRPr>
          </a:p>
          <a:p>
            <a:r>
              <a:rPr lang="es-UY" dirty="0" smtClean="0">
                <a:latin typeface="Roboto"/>
              </a:rPr>
              <a:t>Aerolíneas </a:t>
            </a:r>
            <a:r>
              <a:rPr lang="es-UY" dirty="0">
                <a:latin typeface="Roboto"/>
              </a:rPr>
              <a:t>Argentinas que estaba a punto de aterrizar en el Aeroparque Jorge </a:t>
            </a:r>
            <a:r>
              <a:rPr lang="es-UY" dirty="0" err="1">
                <a:latin typeface="Roboto"/>
              </a:rPr>
              <a:t>Newbery</a:t>
            </a:r>
            <a:r>
              <a:rPr lang="es-UY" dirty="0">
                <a:latin typeface="Roboto"/>
              </a:rPr>
              <a:t>. </a:t>
            </a:r>
            <a:endParaRPr lang="es-UY" dirty="0" smtClean="0">
              <a:latin typeface="Roboto"/>
            </a:endParaRPr>
          </a:p>
          <a:p>
            <a:r>
              <a:rPr lang="es-UY" dirty="0" smtClean="0">
                <a:latin typeface="Roboto"/>
              </a:rPr>
              <a:t>Y</a:t>
            </a:r>
            <a:r>
              <a:rPr lang="es-UY" dirty="0">
                <a:latin typeface="Roboto"/>
              </a:rPr>
              <a:t> </a:t>
            </a:r>
            <a:r>
              <a:rPr lang="es-UY" b="1" dirty="0">
                <a:latin typeface="Roboto"/>
              </a:rPr>
              <a:t>no es la primera vez</a:t>
            </a:r>
            <a:r>
              <a:rPr lang="es-UY" dirty="0">
                <a:latin typeface="Roboto"/>
              </a:rPr>
              <a:t> que un aparato aéreo no tripulado sobrevuela cerca de las </a:t>
            </a:r>
            <a:endParaRPr lang="es-UY" dirty="0" smtClean="0">
              <a:latin typeface="Roboto"/>
            </a:endParaRPr>
          </a:p>
          <a:p>
            <a:r>
              <a:rPr lang="es-UY" dirty="0" smtClean="0">
                <a:latin typeface="Roboto"/>
              </a:rPr>
              <a:t>pistas </a:t>
            </a:r>
            <a:r>
              <a:rPr lang="es-UY" dirty="0">
                <a:latin typeface="Roboto"/>
              </a:rPr>
              <a:t>de aterrizaje. </a:t>
            </a:r>
            <a:r>
              <a:rPr lang="es-UY" dirty="0" smtClean="0">
                <a:latin typeface="Roboto"/>
              </a:rPr>
              <a:t>La </a:t>
            </a:r>
            <a:r>
              <a:rPr lang="es-UY" dirty="0">
                <a:latin typeface="Roboto"/>
              </a:rPr>
              <a:t>tragedia, si uno de esos impacta contra una turbina, </a:t>
            </a:r>
            <a:endParaRPr lang="es-UY" dirty="0" smtClean="0">
              <a:latin typeface="Roboto"/>
            </a:endParaRPr>
          </a:p>
          <a:p>
            <a:r>
              <a:rPr lang="es-UY" dirty="0" smtClean="0">
                <a:latin typeface="Roboto"/>
              </a:rPr>
              <a:t>puede </a:t>
            </a:r>
            <a:r>
              <a:rPr lang="es-UY" dirty="0">
                <a:latin typeface="Roboto"/>
              </a:rPr>
              <a:t>suceder en cualquier instante.</a:t>
            </a:r>
            <a:endParaRPr lang="es-UY" b="1" i="0" dirty="0">
              <a:solidFill>
                <a:srgbClr val="000000"/>
              </a:solidFill>
              <a:effectLst/>
              <a:latin typeface="Roboto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05089"/>
            <a:ext cx="8098971" cy="453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753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760" y="409694"/>
            <a:ext cx="7437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Impacto</a:t>
            </a:r>
            <a:r>
              <a:rPr lang="en-US" dirty="0" smtClean="0"/>
              <a:t> en el </a:t>
            </a:r>
            <a:r>
              <a:rPr lang="en-US" dirty="0" err="1" smtClean="0"/>
              <a:t>borde</a:t>
            </a:r>
            <a:r>
              <a:rPr lang="en-US" dirty="0" smtClean="0"/>
              <a:t> de </a:t>
            </a:r>
            <a:r>
              <a:rPr lang="en-US" dirty="0" err="1" smtClean="0"/>
              <a:t>ataque</a:t>
            </a:r>
            <a:r>
              <a:rPr lang="en-US" dirty="0" smtClean="0"/>
              <a:t> del ala de un </a:t>
            </a:r>
            <a:r>
              <a:rPr lang="en-US" dirty="0" err="1" smtClean="0"/>
              <a:t>avión</a:t>
            </a:r>
            <a:r>
              <a:rPr lang="en-US" dirty="0" smtClean="0"/>
              <a:t> </a:t>
            </a:r>
            <a:r>
              <a:rPr lang="en-US" dirty="0" err="1" smtClean="0"/>
              <a:t>liviano</a:t>
            </a:r>
            <a:r>
              <a:rPr lang="en-US" dirty="0" smtClean="0"/>
              <a:t> a </a:t>
            </a:r>
            <a:r>
              <a:rPr lang="en-US" dirty="0" err="1" smtClean="0"/>
              <a:t>menos</a:t>
            </a:r>
            <a:r>
              <a:rPr lang="en-US" dirty="0" smtClean="0"/>
              <a:t> de 100 </a:t>
            </a:r>
            <a:r>
              <a:rPr lang="en-US" dirty="0" err="1" smtClean="0"/>
              <a:t>Kts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VIDEO-2018-10-03-21-20-2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8468" y="1023425"/>
            <a:ext cx="7486355" cy="5614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7791"/>
            <a:ext cx="8229600" cy="194134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/>
              <a:t>RECUERDA SIEMPRE: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TU VUELAS EL DRONE CON TU CABEZA, </a:t>
            </a:r>
          </a:p>
          <a:p>
            <a:pPr algn="ctr">
              <a:buNone/>
            </a:pPr>
            <a:r>
              <a:rPr lang="en-US" dirty="0" smtClean="0"/>
              <a:t>NO CON TUS MANOS</a:t>
            </a:r>
            <a:endParaRPr lang="en-US" dirty="0"/>
          </a:p>
        </p:txBody>
      </p:sp>
      <p:sp>
        <p:nvSpPr>
          <p:cNvPr id="5" name="4 Rectángulo"/>
          <p:cNvSpPr/>
          <p:nvPr/>
        </p:nvSpPr>
        <p:spPr>
          <a:xfrm>
            <a:off x="3074696" y="3703659"/>
            <a:ext cx="2994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GRACIAS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DSCF516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3882" y="2729134"/>
            <a:ext cx="5101883" cy="382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749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5393"/>
            <a:ext cx="7334149" cy="7529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TRABAJOS AÉREOS</a:t>
            </a:r>
            <a:endParaRPr lang="en-US" dirty="0"/>
          </a:p>
        </p:txBody>
      </p:sp>
      <p:pic>
        <p:nvPicPr>
          <p:cNvPr id="4" name="Picture 3" descr="DHL-Dr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427" y="1544659"/>
            <a:ext cx="3618398" cy="2261499"/>
          </a:xfrm>
          <a:prstGeom prst="rect">
            <a:avLst/>
          </a:prstGeom>
        </p:spPr>
      </p:pic>
      <p:pic>
        <p:nvPicPr>
          <p:cNvPr id="5" name="Picture 4" descr="Drone Sanitari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427" y="4530999"/>
            <a:ext cx="3621574" cy="1892565"/>
          </a:xfrm>
          <a:prstGeom prst="rect">
            <a:avLst/>
          </a:prstGeom>
        </p:spPr>
      </p:pic>
      <p:pic>
        <p:nvPicPr>
          <p:cNvPr id="6" name="Picture 5" descr="dron-taxi_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8495" y="1485402"/>
            <a:ext cx="3352800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73312" y="1165480"/>
            <a:ext cx="123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Mensajería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1384" y="4035807"/>
            <a:ext cx="1635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Ayuda</a:t>
            </a:r>
            <a:r>
              <a:rPr lang="en-US" dirty="0" smtClean="0"/>
              <a:t> sanitaria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37323" y="1945676"/>
            <a:ext cx="4347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</a:t>
            </a:r>
          </a:p>
          <a:p>
            <a:r>
              <a:rPr lang="en-US" sz="2400" dirty="0" smtClean="0"/>
              <a:t>A</a:t>
            </a:r>
          </a:p>
          <a:p>
            <a:r>
              <a:rPr lang="en-US" sz="2400" dirty="0" smtClean="0"/>
              <a:t>X</a:t>
            </a:r>
          </a:p>
          <a:p>
            <a:r>
              <a:rPr lang="en-US" sz="2400" dirty="0" smtClean="0"/>
              <a:t>I</a:t>
            </a:r>
          </a:p>
          <a:p>
            <a:endParaRPr lang="en-US" sz="2400" dirty="0" smtClean="0"/>
          </a:p>
          <a:p>
            <a:r>
              <a:rPr lang="en-US" sz="2400" dirty="0" smtClean="0"/>
              <a:t>A</a:t>
            </a:r>
          </a:p>
          <a:p>
            <a:r>
              <a:rPr lang="fr-FR" sz="2400" dirty="0" err="1" smtClean="0"/>
              <a:t>É</a:t>
            </a:r>
            <a:endParaRPr lang="en-US" sz="2400" dirty="0" smtClean="0"/>
          </a:p>
          <a:p>
            <a:r>
              <a:rPr lang="en-US" sz="2400" dirty="0" smtClean="0"/>
              <a:t>R</a:t>
            </a:r>
          </a:p>
          <a:p>
            <a:r>
              <a:rPr lang="en-US" sz="2400" dirty="0" smtClean="0"/>
              <a:t>E</a:t>
            </a:r>
          </a:p>
          <a:p>
            <a:r>
              <a:rPr lang="en-US" sz="2400" dirty="0"/>
              <a:t>O</a:t>
            </a:r>
          </a:p>
        </p:txBody>
      </p:sp>
      <p:pic>
        <p:nvPicPr>
          <p:cNvPr id="11" name="Picture 10" descr="Drone Taxi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8495" y="4166367"/>
            <a:ext cx="33528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08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79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TRABAJOS AÉREOS</a:t>
            </a:r>
            <a:endParaRPr lang="en-US" dirty="0"/>
          </a:p>
        </p:txBody>
      </p:sp>
      <p:pic>
        <p:nvPicPr>
          <p:cNvPr id="5" name="Picture 4" descr="hermes 450 colombia bras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713" y="972563"/>
            <a:ext cx="4667019" cy="2580007"/>
          </a:xfrm>
          <a:prstGeom prst="rect">
            <a:avLst/>
          </a:prstGeom>
        </p:spPr>
      </p:pic>
      <p:pic>
        <p:nvPicPr>
          <p:cNvPr id="6" name="Picture 5" descr="Drone fronte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713" y="3632856"/>
            <a:ext cx="4667019" cy="31107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1633" y="1327263"/>
            <a:ext cx="2928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VIGILANCIA Y PROTECCIÓN DE FRONTERAS</a:t>
            </a:r>
            <a:endParaRPr lang="en-US" sz="3600" dirty="0"/>
          </a:p>
        </p:txBody>
      </p:sp>
      <p:pic>
        <p:nvPicPr>
          <p:cNvPr id="8" name="Picture 7" descr="Drone Hermes 90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7140" y="4061881"/>
            <a:ext cx="3623996" cy="213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9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661"/>
            <a:ext cx="8229600" cy="789460"/>
          </a:xfrm>
        </p:spPr>
        <p:txBody>
          <a:bodyPr/>
          <a:lstStyle/>
          <a:p>
            <a:r>
              <a:rPr lang="en-US" dirty="0" smtClean="0"/>
              <a:t>TRABAJOS AÉREOS</a:t>
            </a:r>
            <a:endParaRPr lang="en-US" dirty="0"/>
          </a:p>
        </p:txBody>
      </p:sp>
      <p:pic>
        <p:nvPicPr>
          <p:cNvPr id="4" name="Picture 3" descr="Drone fumigado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234" y="1332924"/>
            <a:ext cx="3761139" cy="2344090"/>
          </a:xfrm>
          <a:prstGeom prst="rect">
            <a:avLst/>
          </a:prstGeom>
        </p:spPr>
      </p:pic>
      <p:pic>
        <p:nvPicPr>
          <p:cNvPr id="5" name="Picture 4" descr="Drone relevamien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3816" y="1681544"/>
            <a:ext cx="4567562" cy="2075564"/>
          </a:xfrm>
          <a:prstGeom prst="rect">
            <a:avLst/>
          </a:prstGeom>
        </p:spPr>
      </p:pic>
      <p:pic>
        <p:nvPicPr>
          <p:cNvPr id="9" name="Picture 8" descr="ARCANGEL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234" y="3980702"/>
            <a:ext cx="4063407" cy="26622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86466" y="1148258"/>
            <a:ext cx="199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AGRICULTURA</a:t>
            </a:r>
            <a:endParaRPr lang="en-US" sz="2400" dirty="0"/>
          </a:p>
        </p:txBody>
      </p:sp>
      <p:pic>
        <p:nvPicPr>
          <p:cNvPr id="8" name="Picture 7" descr="DSC_00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015" y="3980703"/>
            <a:ext cx="3976915" cy="266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35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51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TRABAJOS AÉREOS</a:t>
            </a:r>
            <a:endParaRPr lang="en-US" dirty="0"/>
          </a:p>
        </p:txBody>
      </p:sp>
      <p:pic>
        <p:nvPicPr>
          <p:cNvPr id="5" name="Picture 4" descr="Expal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358" y="1029773"/>
            <a:ext cx="4388815" cy="3279315"/>
          </a:xfrm>
          <a:prstGeom prst="rect">
            <a:avLst/>
          </a:prstGeom>
        </p:spPr>
      </p:pic>
      <p:pic>
        <p:nvPicPr>
          <p:cNvPr id="6" name="Picture 5" descr="Expa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4493" y="1127850"/>
            <a:ext cx="3919188" cy="2608041"/>
          </a:xfrm>
          <a:prstGeom prst="rect">
            <a:avLst/>
          </a:prstGeom>
        </p:spPr>
      </p:pic>
      <p:pic>
        <p:nvPicPr>
          <p:cNvPr id="7" name="Picture 6" descr="Expal 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4493" y="4001164"/>
            <a:ext cx="4029995" cy="26875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0358" y="4911692"/>
            <a:ext cx="4388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*CONTROL  AVIARIO</a:t>
            </a:r>
          </a:p>
          <a:p>
            <a:r>
              <a:rPr lang="en-US" sz="2800" dirty="0" smtClean="0"/>
              <a:t>*OBSERVACIÓN  SIGILOSA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5468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8011"/>
            <a:ext cx="8229600" cy="4525963"/>
          </a:xfrm>
        </p:spPr>
        <p:txBody>
          <a:bodyPr/>
          <a:lstStyle/>
          <a:p>
            <a:r>
              <a:rPr lang="en-US" sz="4800" b="1" dirty="0" smtClean="0"/>
              <a:t>REQUISITOS LEGALES </a:t>
            </a:r>
          </a:p>
          <a:p>
            <a:endParaRPr lang="en-US" b="1" dirty="0" smtClean="0"/>
          </a:p>
          <a:p>
            <a:pPr marL="514350" indent="-514350">
              <a:buAutoNum type="arabicParenR"/>
            </a:pPr>
            <a:r>
              <a:rPr lang="en-US" dirty="0" smtClean="0"/>
              <a:t>Registrar </a:t>
            </a:r>
            <a:r>
              <a:rPr lang="en-US" dirty="0" err="1" smtClean="0"/>
              <a:t>su</a:t>
            </a:r>
            <a:r>
              <a:rPr lang="en-US" dirty="0" smtClean="0"/>
              <a:t> D.A.O.D.</a:t>
            </a:r>
          </a:p>
          <a:p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2)  </a:t>
            </a:r>
            <a:r>
              <a:rPr lang="en-US" dirty="0" err="1" smtClean="0"/>
              <a:t>Obtener</a:t>
            </a:r>
            <a:r>
              <a:rPr lang="en-US" dirty="0" smtClean="0"/>
              <a:t> un </a:t>
            </a:r>
            <a:r>
              <a:rPr lang="en-US" dirty="0" err="1" smtClean="0"/>
              <a:t>Permiso</a:t>
            </a:r>
            <a:r>
              <a:rPr lang="en-US" dirty="0" smtClean="0"/>
              <a:t> de </a:t>
            </a:r>
            <a:r>
              <a:rPr lang="en-US" dirty="0" err="1" smtClean="0"/>
              <a:t>Operador</a:t>
            </a:r>
            <a:r>
              <a:rPr lang="en-US" dirty="0" smtClean="0"/>
              <a:t> D.A.O.D.</a:t>
            </a:r>
          </a:p>
          <a:p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3)  </a:t>
            </a:r>
            <a:r>
              <a:rPr lang="en-US" dirty="0" err="1" smtClean="0"/>
              <a:t>Obtener</a:t>
            </a:r>
            <a:r>
              <a:rPr lang="en-US" dirty="0" smtClean="0"/>
              <a:t> un </a:t>
            </a:r>
            <a:r>
              <a:rPr lang="en-US" dirty="0" err="1" smtClean="0"/>
              <a:t>Permiso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r>
              <a:rPr lang="en-US" dirty="0" smtClean="0"/>
              <a:t> </a:t>
            </a:r>
            <a:r>
              <a:rPr lang="en-US" dirty="0" err="1" smtClean="0"/>
              <a:t>Aéreo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038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891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REQUISITOS LEGALES: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5748"/>
            <a:ext cx="8229600" cy="1392702"/>
          </a:xfrm>
        </p:spPr>
        <p:txBody>
          <a:bodyPr/>
          <a:lstStyle/>
          <a:p>
            <a:r>
              <a:rPr lang="en-US" dirty="0" smtClean="0"/>
              <a:t>Este </a:t>
            </a:r>
            <a:r>
              <a:rPr lang="en-US" dirty="0" err="1" smtClean="0"/>
              <a:t>procedimiento</a:t>
            </a:r>
            <a:r>
              <a:rPr lang="en-US" dirty="0" smtClean="0"/>
              <a:t> se </a:t>
            </a:r>
            <a:r>
              <a:rPr lang="en-US" dirty="0" err="1" smtClean="0"/>
              <a:t>realiza</a:t>
            </a:r>
            <a:r>
              <a:rPr lang="en-US" dirty="0" smtClean="0"/>
              <a:t> </a:t>
            </a:r>
            <a:r>
              <a:rPr lang="en-US" dirty="0" err="1" smtClean="0"/>
              <a:t>directamente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el </a:t>
            </a:r>
            <a:r>
              <a:rPr lang="en-US" dirty="0" err="1" smtClean="0"/>
              <a:t>sitio</a:t>
            </a:r>
            <a:r>
              <a:rPr lang="en-US" dirty="0" smtClean="0"/>
              <a:t> de DINACIA </a:t>
            </a:r>
            <a:r>
              <a:rPr lang="en-US" dirty="0" smtClean="0">
                <a:hlinkClick r:id="rId2"/>
              </a:rPr>
              <a:t>www.dinacia.gub.uy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11681" y="1153551"/>
            <a:ext cx="4923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1) </a:t>
            </a:r>
            <a:r>
              <a:rPr lang="en-US" sz="3600" dirty="0" err="1" smtClean="0"/>
              <a:t>Registro</a:t>
            </a:r>
            <a:r>
              <a:rPr lang="en-US" sz="3600" dirty="0" smtClean="0"/>
              <a:t> de </a:t>
            </a:r>
            <a:r>
              <a:rPr lang="en-US" sz="3600" dirty="0" err="1" smtClean="0"/>
              <a:t>su</a:t>
            </a:r>
            <a:r>
              <a:rPr lang="en-US" sz="3600" dirty="0" smtClean="0"/>
              <a:t> D.A.O.D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Bot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646" y="3386455"/>
            <a:ext cx="4806755" cy="347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080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5587" y="351692"/>
            <a:ext cx="806078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REQUISITOS LEGALES</a:t>
            </a:r>
            <a:endParaRPr lang="en-US" dirty="0" smtClean="0"/>
          </a:p>
          <a:p>
            <a:endParaRPr lang="en-US" dirty="0" smtClean="0"/>
          </a:p>
          <a:p>
            <a:pPr marL="514350" indent="-514350">
              <a:buNone/>
            </a:pPr>
            <a:r>
              <a:rPr lang="en-US" sz="3200" dirty="0" smtClean="0"/>
              <a:t>2)  </a:t>
            </a:r>
            <a:r>
              <a:rPr lang="en-US" sz="3200" dirty="0" err="1" smtClean="0"/>
              <a:t>Obtener</a:t>
            </a:r>
            <a:r>
              <a:rPr lang="en-US" sz="3200" dirty="0" smtClean="0"/>
              <a:t> un </a:t>
            </a:r>
            <a:r>
              <a:rPr lang="en-US" sz="3200" dirty="0" err="1" smtClean="0"/>
              <a:t>Permiso</a:t>
            </a:r>
            <a:r>
              <a:rPr lang="en-US" sz="3200" dirty="0" smtClean="0"/>
              <a:t> de </a:t>
            </a:r>
            <a:r>
              <a:rPr lang="en-US" sz="3200" dirty="0" err="1" smtClean="0"/>
              <a:t>Operador</a:t>
            </a:r>
            <a:r>
              <a:rPr lang="en-US" sz="3200" dirty="0" smtClean="0"/>
              <a:t> D.A.O.D.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964" y="2206842"/>
            <a:ext cx="5197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000" dirty="0" smtClean="0"/>
              <a:t>1.  Conseguir el material de estudio y estudiarlo</a:t>
            </a:r>
            <a:r>
              <a:rPr lang="es-UY" dirty="0" smtClean="0"/>
              <a:t>.</a:t>
            </a:r>
            <a:endParaRPr lang="en-US" dirty="0"/>
          </a:p>
        </p:txBody>
      </p:sp>
      <p:pic>
        <p:nvPicPr>
          <p:cNvPr id="6" name="Picture 5" descr="Libr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614" y="1533378"/>
            <a:ext cx="2194760" cy="16424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964" y="2852624"/>
            <a:ext cx="6071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2. De acuerdo al Calendario de Exámenes Libres, inscribirse en </a:t>
            </a:r>
          </a:p>
          <a:p>
            <a:r>
              <a:rPr lang="es-UY" dirty="0" smtClean="0">
                <a:hlinkClick r:id="rId3"/>
              </a:rPr>
              <a:t>www.dinacia.gub.uy</a:t>
            </a:r>
            <a:r>
              <a:rPr lang="es-UY" dirty="0" smtClean="0"/>
              <a:t>, para rendir el examen teórico.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7964" y="3729788"/>
            <a:ext cx="636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3. Una vez superado el teórico, inscribirse para el examen práctico.</a:t>
            </a:r>
            <a:endParaRPr lang="en-US" dirty="0"/>
          </a:p>
        </p:txBody>
      </p:sp>
      <p:pic>
        <p:nvPicPr>
          <p:cNvPr id="9" name="Picture 8" descr="Parrot-Beb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246" y="3175790"/>
            <a:ext cx="2030128" cy="13006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7964" y="4426271"/>
            <a:ext cx="4403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4)Superados los exámenes teórico y práctico,</a:t>
            </a:r>
          </a:p>
          <a:p>
            <a:r>
              <a:rPr lang="es-UY" dirty="0" smtClean="0"/>
              <a:t> </a:t>
            </a:r>
          </a:p>
          <a:p>
            <a:r>
              <a:rPr lang="es-UY" dirty="0" smtClean="0"/>
              <a:t>coordinar para retirar el</a:t>
            </a:r>
            <a:endParaRPr lang="en-US" dirty="0"/>
          </a:p>
        </p:txBody>
      </p:sp>
      <p:pic>
        <p:nvPicPr>
          <p:cNvPr id="11" name="Picture 10" descr="IMG_144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6974" y="4661060"/>
            <a:ext cx="3057921" cy="1929654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869809" y="5002025"/>
            <a:ext cx="1857165" cy="6951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150" y="351692"/>
            <a:ext cx="846875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REQUISITOS LEGALES</a:t>
            </a:r>
            <a:endParaRPr lang="en-US" sz="3600" dirty="0" smtClean="0"/>
          </a:p>
          <a:p>
            <a:endParaRPr lang="en-US" dirty="0" smtClean="0"/>
          </a:p>
          <a:p>
            <a:pPr marL="514350" indent="-514350">
              <a:buNone/>
            </a:pPr>
            <a:r>
              <a:rPr lang="es-UY" sz="2800" dirty="0" smtClean="0"/>
              <a:t>3) Obtener un Permiso de Trabajo Aéreo.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39150" y="2739837"/>
            <a:ext cx="8660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UY" sz="2000" dirty="0" smtClean="0"/>
              <a:t>Entregar una Solicitud de Trabajo Aéreo en Mesa de Entrada de DINACIA.</a:t>
            </a:r>
          </a:p>
          <a:p>
            <a:pPr marL="342900" indent="-342900"/>
            <a:r>
              <a:rPr lang="es-UY" sz="2000" dirty="0" smtClean="0"/>
              <a:t>	(Se puede obtener un ejemplo de la Solicitud en </a:t>
            </a:r>
            <a:r>
              <a:rPr lang="es-UY" sz="2000" dirty="0" smtClean="0">
                <a:hlinkClick r:id="rId2"/>
              </a:rPr>
              <a:t>www.dinacia.gub.uy</a:t>
            </a:r>
            <a:r>
              <a:rPr lang="es-UY" sz="2000" dirty="0" smtClean="0"/>
              <a:t>)</a:t>
            </a:r>
          </a:p>
          <a:p>
            <a:pPr marL="342900" indent="-342900"/>
            <a:endParaRPr lang="es-UY" sz="2000" dirty="0" smtClean="0"/>
          </a:p>
          <a:p>
            <a:pPr marL="342900" indent="-342900"/>
            <a:r>
              <a:rPr lang="es-UY" sz="2000" dirty="0" smtClean="0"/>
              <a:t>2.    Adjuntar a la Solicitud, toda la documentación exigida por Asesoría Económico Financiera.</a:t>
            </a:r>
          </a:p>
          <a:p>
            <a:pPr marL="342900" indent="-342900"/>
            <a:r>
              <a:rPr lang="es-UY" sz="2000" dirty="0" smtClean="0"/>
              <a:t>	(Se puede obtener un listado de estos requisitos </a:t>
            </a:r>
            <a:r>
              <a:rPr lang="es-UY" sz="2000" smtClean="0"/>
              <a:t>en </a:t>
            </a:r>
            <a:r>
              <a:rPr lang="es-UY" sz="2000" smtClean="0">
                <a:hlinkClick r:id="rId2"/>
              </a:rPr>
              <a:t>www.dinacia.gub.uy</a:t>
            </a:r>
            <a:r>
              <a:rPr lang="es-UY" sz="2000" smtClean="0"/>
              <a:t> )</a:t>
            </a:r>
            <a:endParaRPr lang="en-US" sz="2000" dirty="0"/>
          </a:p>
        </p:txBody>
      </p:sp>
      <p:pic>
        <p:nvPicPr>
          <p:cNvPr id="6" name="Picture 5" descr="Incendio Forest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106" y="4720913"/>
            <a:ext cx="3209045" cy="2137087"/>
          </a:xfrm>
          <a:prstGeom prst="rect">
            <a:avLst/>
          </a:prstGeom>
        </p:spPr>
      </p:pic>
      <p:pic>
        <p:nvPicPr>
          <p:cNvPr id="7" name="Picture 6" descr="documento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852" y="941192"/>
            <a:ext cx="2111912" cy="1798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349</Words>
  <Application>Microsoft Office PowerPoint</Application>
  <PresentationFormat>On-screen Show (4:3)</PresentationFormat>
  <Paragraphs>75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TRABAJOS AÉREOS </vt:lpstr>
      <vt:lpstr>TRABAJOS AÉREOS</vt:lpstr>
      <vt:lpstr>TRABAJOS AÉREOS</vt:lpstr>
      <vt:lpstr>TRABAJOS AÉREOS</vt:lpstr>
      <vt:lpstr>TRABAJOS AÉREOS</vt:lpstr>
      <vt:lpstr>Slide 6</vt:lpstr>
      <vt:lpstr>REQUISITOS LEGALES: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TRABAJOS AEREOS</dc:title>
  <dc:creator>Claudio Maltese</dc:creator>
  <cp:lastModifiedBy>Claudio</cp:lastModifiedBy>
  <cp:revision>43</cp:revision>
  <dcterms:created xsi:type="dcterms:W3CDTF">2018-08-26T11:13:15Z</dcterms:created>
  <dcterms:modified xsi:type="dcterms:W3CDTF">2018-10-11T01:10:05Z</dcterms:modified>
</cp:coreProperties>
</file>